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305" r:id="rId3"/>
    <p:sldId id="342" r:id="rId4"/>
    <p:sldId id="343" r:id="rId5"/>
    <p:sldId id="344" r:id="rId6"/>
    <p:sldId id="345" r:id="rId7"/>
    <p:sldId id="346" r:id="rId8"/>
    <p:sldId id="347" r:id="rId9"/>
    <p:sldId id="337" r:id="rId10"/>
    <p:sldId id="321" r:id="rId11"/>
    <p:sldId id="31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5480A8"/>
    <a:srgbClr val="425B93"/>
    <a:srgbClr val="D55049"/>
    <a:srgbClr val="79B3E8"/>
    <a:srgbClr val="7AD0E1"/>
    <a:srgbClr val="4C92D0"/>
    <a:srgbClr val="FB973C"/>
    <a:srgbClr val="D5222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7" autoAdjust="0"/>
    <p:restoredTop sz="89015" autoAdjust="0"/>
  </p:normalViewPr>
  <p:slideViewPr>
    <p:cSldViewPr snapToGrid="0">
      <p:cViewPr varScale="1">
        <p:scale>
          <a:sx n="77" d="100"/>
          <a:sy n="77" d="100"/>
        </p:scale>
        <p:origin x="773" y="5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4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8A8F-2CA4-40D4-8C33-89D75A2EBCC4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D5BD2-9F50-4FB3-BCE6-7A51A081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1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Основные возможности системы программ «1С:Образование 5. Школа» соответствуют</a:t>
            </a:r>
            <a:r>
              <a:rPr lang="ru-RU" baseline="0" dirty="0"/>
              <a:t> мировым и национальным трендам развития электронного обучения. Данная программа позволяет создать в школе цифровую образовательную среду, соответствующую тем требованиям, который предъявляются к этой среде в рамках проекта «Цифровая школа».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504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415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6A79-391C-4E36-8F5B-DA41981EE79D}" type="datetime1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1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DE6E-F489-4E7A-A34A-4DCE9E0EEC02}" type="datetime1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8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59A7-70A3-439C-A703-F6E6EA3A5F03}" type="datetime1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5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60F-A7D7-4057-84FE-2EC21BF09B33}" type="datetime1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6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52D1-4E29-49CB-A181-0DADDDF7E7F5}" type="datetime1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8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2CF3-7D01-405F-93F4-9484ECDFD964}" type="datetime1">
              <a:rPr lang="ru-RU" smtClean="0"/>
              <a:t>02.04.2020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5563-33EC-4B91-BC0C-94C154CAE6F1}" type="datetime1">
              <a:rPr lang="ru-RU" smtClean="0"/>
              <a:t>02.04.2020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7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73C4-8E34-4769-BC7B-E41FBA43F29A}" type="datetime1">
              <a:rPr lang="ru-RU" smtClean="0"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9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184E-4EEF-4891-85EC-43BBB6635570}" type="datetime1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2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EA7C-3DEE-45ED-8991-67782F23C507}" type="datetime1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1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52550"/>
            <a:ext cx="10515600" cy="482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1898-9F36-4318-BAAB-FC3129233460}" type="datetime1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6" descr="Layer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42877" y="152400"/>
            <a:ext cx="1144177" cy="9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0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://obrazovanie.1c.ru/education/development/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://obrazovanie.1c.ru/education/library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://obrazovanie.1c.ru/education/experience/" TargetMode="External"/><Relationship Id="rId4" Type="http://schemas.openxmlformats.org/officeDocument/2006/relationships/hyperlink" Target="http://obrazovanie.1c.ru/education/task-and-test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obrazovanie.1c.ru/video/master-class-webinar/" TargetMode="External"/><Relationship Id="rId2" Type="http://schemas.openxmlformats.org/officeDocument/2006/relationships/hyperlink" Target="http://obrazovanie.1c.ru/books/guidelin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7325" y="1764983"/>
            <a:ext cx="9551350" cy="2424143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+mn-lt"/>
              </a:rPr>
              <a:t>Организация учебной деятельности в системе дистанционного обучения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642" y="5216393"/>
            <a:ext cx="9144000" cy="955807"/>
          </a:xfrm>
        </p:spPr>
        <p:txBody>
          <a:bodyPr>
            <a:normAutofit/>
          </a:bodyPr>
          <a:lstStyle/>
          <a:p>
            <a:endParaRPr lang="en-US" i="1" dirty="0"/>
          </a:p>
          <a:p>
            <a:r>
              <a:rPr lang="ru-RU" i="1" dirty="0"/>
              <a:t>Отдел образовательных программ фирмы «1С»</a:t>
            </a:r>
          </a:p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49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5558782" cy="938213"/>
          </a:xfrm>
        </p:spPr>
        <p:txBody>
          <a:bodyPr>
            <a:normAutofit/>
          </a:bodyPr>
          <a:lstStyle/>
          <a:p>
            <a:r>
              <a:rPr lang="ru-RU" sz="2400" kern="0" dirty="0">
                <a:solidFill>
                  <a:srgbClr val="FF0000"/>
                </a:solidFill>
                <a:latin typeface="Futura PT Demi" panose="020B0702020204020303" pitchFamily="34" charset="0"/>
              </a:rPr>
              <a:t>Специализированный сайт программы «1С:Образование»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716" y="1788236"/>
            <a:ext cx="6905297" cy="4824413"/>
          </a:xfrm>
        </p:spPr>
        <p:txBody>
          <a:bodyPr>
            <a:normAutofit/>
          </a:bodyPr>
          <a:lstStyle/>
          <a:p>
            <a:r>
              <a:rPr lang="ru-RU" sz="2400" dirty="0"/>
              <a:t>Подробнее о возможностях цифровой библиотеки и типах интерактивных мультимедийных ресурсов </a:t>
            </a:r>
            <a:br>
              <a:rPr lang="ru-RU" sz="2400" dirty="0"/>
            </a:br>
            <a:r>
              <a:rPr lang="ru-RU" sz="2400" u="sng" dirty="0">
                <a:hlinkClick r:id="rId2"/>
              </a:rPr>
              <a:t>http://obrazovanie.1c.ru/education/library/</a:t>
            </a:r>
            <a:endParaRPr lang="ru-RU" sz="2400" u="sng" dirty="0"/>
          </a:p>
          <a:p>
            <a:r>
              <a:rPr lang="en-US" sz="2400" dirty="0"/>
              <a:t>C</a:t>
            </a:r>
            <a:r>
              <a:rPr lang="ru-RU" sz="2400" dirty="0" err="1"/>
              <a:t>оздание</a:t>
            </a:r>
            <a:r>
              <a:rPr lang="ru-RU" sz="2400" dirty="0"/>
              <a:t> авторских цифровых учебных материалов</a:t>
            </a:r>
            <a:br>
              <a:rPr lang="en-US" sz="2400" dirty="0"/>
            </a:br>
            <a:r>
              <a:rPr lang="ru-RU" sz="2400" u="sng" dirty="0">
                <a:hlinkClick r:id="rId3"/>
              </a:rPr>
              <a:t>http://obrazovanie.1c.ru/education/development/</a:t>
            </a:r>
            <a:r>
              <a:rPr lang="ru-RU" sz="2400" dirty="0"/>
              <a:t> </a:t>
            </a:r>
            <a:br>
              <a:rPr lang="ru-RU" sz="2400" dirty="0"/>
            </a:br>
            <a:r>
              <a:rPr lang="en-US" sz="2400" dirty="0">
                <a:hlinkClick r:id="rId4"/>
              </a:rPr>
              <a:t>http://obrazovanie.1c.ru/education/task-and-test/</a:t>
            </a:r>
            <a:r>
              <a:rPr lang="ru-RU" sz="2400" dirty="0"/>
              <a:t> </a:t>
            </a:r>
          </a:p>
          <a:p>
            <a:r>
              <a:rPr lang="ru-RU" sz="2400" dirty="0"/>
              <a:t>Опыт использования</a:t>
            </a:r>
            <a:br>
              <a:rPr lang="ru-RU" sz="2400" dirty="0"/>
            </a:br>
            <a:r>
              <a:rPr lang="en-US" sz="2400" dirty="0">
                <a:hlinkClick r:id="rId5"/>
              </a:rPr>
              <a:t>http://obrazovanie.1c.ru/education/experience/</a:t>
            </a:r>
            <a:r>
              <a:rPr lang="ru-RU" sz="2400" dirty="0"/>
              <a:t>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836" y="197644"/>
            <a:ext cx="2999557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EF6480B-1BED-4BF8-886A-D14FFC8BF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146941"/>
            <a:ext cx="3532865" cy="349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EE5B887-B56E-4122-9DDA-867F1F8A8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513" y="3672709"/>
            <a:ext cx="3842467" cy="303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828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56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97038" y="2852192"/>
            <a:ext cx="5294161" cy="576808"/>
          </a:xfrm>
        </p:spPr>
        <p:txBody>
          <a:bodyPr>
            <a:noAutofit/>
          </a:bodyPr>
          <a:lstStyle/>
          <a:p>
            <a:r>
              <a:rPr lang="ru-RU" altLang="ru-RU" sz="3200" dirty="0">
                <a:solidFill>
                  <a:srgbClr val="FF0000"/>
                </a:solidFill>
              </a:rPr>
              <a:t>1С:Образование 5. Школа: основные возможности для дистанционного обучения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7481093" y="3033570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4548336" y="3429000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4655840" y="6078463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7536160" y="5321770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pic>
        <p:nvPicPr>
          <p:cNvPr id="17" name="Picture 2" descr="C:\Users\Chernetskaya_T\Pictures\схем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121027"/>
            <a:ext cx="4544562" cy="667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09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800" kern="0" dirty="0">
                <a:solidFill>
                  <a:srgbClr val="FF0000"/>
                </a:solidFill>
              </a:rPr>
              <a:t>Типы учебных материалов</a:t>
            </a:r>
          </a:p>
        </p:txBody>
      </p:sp>
      <p:sp>
        <p:nvSpPr>
          <p:cNvPr id="8195" name="Объект 4"/>
          <p:cNvSpPr>
            <a:spLocks noGrp="1"/>
          </p:cNvSpPr>
          <p:nvPr>
            <p:ph idx="1"/>
          </p:nvPr>
        </p:nvSpPr>
        <p:spPr>
          <a:xfrm>
            <a:off x="189186" y="1625819"/>
            <a:ext cx="7010400" cy="4824413"/>
          </a:xfrm>
        </p:spPr>
        <p:txBody>
          <a:bodyPr/>
          <a:lstStyle/>
          <a:p>
            <a:r>
              <a:rPr lang="ru-RU" altLang="ru-RU" sz="2400" dirty="0"/>
              <a:t>Ресурсы цифровой Библиотеки и авторские разработки можно группировать в подборки</a:t>
            </a:r>
          </a:p>
          <a:p>
            <a:r>
              <a:rPr lang="ru-RU" altLang="ru-RU" sz="2400" dirty="0"/>
              <a:t>Настраиваемые параметры работы с подборками позволяют создать учебные материалы различного дидактического назначения:</a:t>
            </a:r>
          </a:p>
          <a:p>
            <a:pPr lvl="1"/>
            <a:r>
              <a:rPr lang="ru-RU" altLang="ru-RU" sz="2000" dirty="0"/>
              <a:t>Обучающие задания</a:t>
            </a:r>
          </a:p>
          <a:p>
            <a:pPr lvl="1"/>
            <a:r>
              <a:rPr lang="ru-RU" altLang="ru-RU" sz="2000" dirty="0"/>
              <a:t>Тренажеры, в том числе пошаговые</a:t>
            </a:r>
          </a:p>
          <a:p>
            <a:pPr lvl="1"/>
            <a:r>
              <a:rPr lang="ru-RU" altLang="ru-RU" sz="2000" dirty="0"/>
              <a:t>Лабораторные и практические работы</a:t>
            </a:r>
          </a:p>
          <a:p>
            <a:pPr lvl="1"/>
            <a:r>
              <a:rPr lang="ru-RU" altLang="ru-RU" sz="2000" dirty="0"/>
              <a:t>Контрольные тесты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586" y="1258779"/>
            <a:ext cx="4762504" cy="409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583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kern="0" dirty="0">
                <a:solidFill>
                  <a:srgbClr val="FF0000"/>
                </a:solidFill>
              </a:rPr>
              <a:t>Обучающие задания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352550"/>
            <a:ext cx="5657850" cy="4824413"/>
          </a:xfrm>
        </p:spPr>
        <p:txBody>
          <a:bodyPr/>
          <a:lstStyle/>
          <a:p>
            <a:pPr marL="0" lvl="1" indent="0">
              <a:buNone/>
            </a:pPr>
            <a:r>
              <a:rPr lang="ru-RU" sz="2400" dirty="0">
                <a:solidFill>
                  <a:srgbClr val="C00000"/>
                </a:solidFill>
              </a:rPr>
              <a:t>Особенность:</a:t>
            </a:r>
            <a:r>
              <a:rPr lang="ru-RU" sz="2400" dirty="0"/>
              <a:t> выстраивание информационных блоков и вопросов к ним в определенной последовательности и содержательной логике</a:t>
            </a:r>
          </a:p>
          <a:p>
            <a:pPr marL="0" lvl="1" indent="0">
              <a:buNone/>
            </a:pPr>
            <a:r>
              <a:rPr lang="ru-RU" sz="2400" dirty="0">
                <a:solidFill>
                  <a:srgbClr val="C00000"/>
                </a:solidFill>
              </a:rPr>
              <a:t>Настройки </a:t>
            </a:r>
            <a:r>
              <a:rPr lang="ru-RU" dirty="0">
                <a:solidFill>
                  <a:srgbClr val="C00000"/>
                </a:solidFill>
              </a:rPr>
              <a:t>подборки</a:t>
            </a:r>
            <a:r>
              <a:rPr lang="ru-RU" sz="2400" dirty="0">
                <a:solidFill>
                  <a:srgbClr val="C00000"/>
                </a:solidFill>
              </a:rPr>
              <a:t>:</a:t>
            </a:r>
          </a:p>
          <a:p>
            <a:pPr marL="342900" lvl="1" indent="-342900">
              <a:buFontTx/>
              <a:buChar char="-"/>
            </a:pPr>
            <a:r>
              <a:rPr lang="ru-RU" sz="2400" dirty="0"/>
              <a:t>Без перемешивания</a:t>
            </a:r>
          </a:p>
          <a:p>
            <a:pPr marL="342900" lvl="1" indent="-342900">
              <a:buFontTx/>
              <a:buChar char="-"/>
            </a:pPr>
            <a:r>
              <a:rPr lang="ru-RU" sz="2400" dirty="0"/>
              <a:t>Без ограничения времени выполнения</a:t>
            </a:r>
          </a:p>
          <a:p>
            <a:pPr marL="342900" lvl="1" indent="-342900">
              <a:buFontTx/>
              <a:buChar char="-"/>
            </a:pPr>
            <a:r>
              <a:rPr lang="ru-RU" sz="2400" dirty="0"/>
              <a:t>Без ограничения количества попыток выполнения</a:t>
            </a:r>
          </a:p>
          <a:p>
            <a:pPr marL="342900" lvl="1" indent="-342900">
              <a:buFontTx/>
              <a:buChar char="-"/>
            </a:pPr>
            <a:r>
              <a:rPr lang="ru-RU" sz="2400" dirty="0"/>
              <a:t>С возможностью отложить прохождение теста</a:t>
            </a:r>
          </a:p>
          <a:p>
            <a:pPr marL="342900" lvl="1" indent="-342900">
              <a:buFontTx/>
              <a:buChar char="-"/>
            </a:pPr>
            <a:r>
              <a:rPr lang="ru-RU" sz="2400" dirty="0"/>
              <a:t>С возможностью посмотреть правильный ответ</a:t>
            </a:r>
          </a:p>
          <a:p>
            <a:pPr marL="342900" lvl="1" indent="-342900"/>
            <a:endParaRPr lang="ru-RU" sz="2200" dirty="0"/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570" y="452321"/>
            <a:ext cx="3715808" cy="350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232" y="3656470"/>
            <a:ext cx="3655514" cy="290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335" y="1221522"/>
            <a:ext cx="3130900" cy="298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402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kern="0" dirty="0">
                <a:solidFill>
                  <a:srgbClr val="FF0000"/>
                </a:solidFill>
              </a:rPr>
              <a:t>Тренажеры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342" y="1490663"/>
            <a:ext cx="7074958" cy="477432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C00000"/>
                </a:solidFill>
              </a:rPr>
              <a:t>Особенность: </a:t>
            </a:r>
            <a:r>
              <a:rPr lang="ru-RU" sz="2400" dirty="0"/>
              <a:t>предназначено для отработки умений и навыков решения различных учебных задач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C00000"/>
                </a:solidFill>
              </a:rPr>
              <a:t>Полезно: </a:t>
            </a:r>
            <a:r>
              <a:rPr lang="ru-RU" sz="2400" dirty="0"/>
              <a:t>избыточное количество вопросов в тесте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C00000"/>
                </a:solidFill>
              </a:rPr>
              <a:t>Настройки подборки:</a:t>
            </a:r>
          </a:p>
          <a:p>
            <a:pPr>
              <a:buFontTx/>
              <a:buChar char="-"/>
            </a:pPr>
            <a:r>
              <a:rPr lang="ru-RU" sz="2400" dirty="0"/>
              <a:t>возможность выбора случайным образом определенного количества вопросов для предъявления учащемуся</a:t>
            </a:r>
          </a:p>
          <a:p>
            <a:pPr>
              <a:buFontTx/>
              <a:buChar char="-"/>
            </a:pPr>
            <a:r>
              <a:rPr lang="ru-RU" sz="2400" dirty="0"/>
              <a:t>перемешивание вопросов и вариантов ответов</a:t>
            </a:r>
          </a:p>
          <a:p>
            <a:pPr>
              <a:buFontTx/>
              <a:buChar char="-"/>
            </a:pPr>
            <a:r>
              <a:rPr lang="ru-RU" sz="2400" dirty="0"/>
              <a:t>неограниченное количество попыток ответа на вопрос</a:t>
            </a:r>
          </a:p>
          <a:p>
            <a:pPr>
              <a:buFontTx/>
              <a:buChar char="-"/>
            </a:pPr>
            <a:r>
              <a:rPr lang="ru-RU" sz="2400" dirty="0"/>
              <a:t>возможность воспользоваться подсказками</a:t>
            </a:r>
          </a:p>
          <a:p>
            <a:pPr>
              <a:buFontTx/>
              <a:buChar char="-"/>
            </a:pPr>
            <a:r>
              <a:rPr lang="ru-RU" sz="2400" dirty="0"/>
              <a:t>возможность получить реакцию на ответ (правильно – не правильно)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051" y="619125"/>
            <a:ext cx="2868723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919" y="3114675"/>
            <a:ext cx="2967344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488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kern="0" dirty="0">
                <a:solidFill>
                  <a:srgbClr val="FF0000"/>
                </a:solidFill>
              </a:rPr>
              <a:t>Лабораторные и практические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52550"/>
            <a:ext cx="5248275" cy="482441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rgbClr val="C00000"/>
                </a:solidFill>
              </a:rPr>
              <a:t>Особенность: </a:t>
            </a:r>
            <a:r>
              <a:rPr lang="ru-RU" sz="2400" dirty="0"/>
              <a:t>использование интерактивных моделей и заданий, созданных в конструкторских средах 1С:Математический конструктор, 1С:Биологический конструктор, 1С:Конструктор интерактивных карт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C00000"/>
                </a:solidFill>
              </a:rPr>
              <a:t>Используется тип вопроса «Загрузка файла»!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C00000"/>
                </a:solidFill>
              </a:rPr>
              <a:t>Настройки подборки: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C00000"/>
                </a:solidFill>
              </a:rPr>
              <a:t>- </a:t>
            </a:r>
            <a:r>
              <a:rPr lang="ru-RU" sz="2400" dirty="0"/>
              <a:t>не ограничивать количество попыток ответа на вопрос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1" y="897444"/>
            <a:ext cx="3327290" cy="369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542" y="1810820"/>
            <a:ext cx="3703458" cy="278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6" y="3704843"/>
            <a:ext cx="2820008" cy="310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029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kern="0" dirty="0">
                <a:solidFill>
                  <a:srgbClr val="FF0000"/>
                </a:solidFill>
              </a:rPr>
              <a:t>Контрольные тесты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52550"/>
            <a:ext cx="6800850" cy="482441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rgbClr val="C00000"/>
                </a:solidFill>
              </a:rPr>
              <a:t>Особенности: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C00000"/>
                </a:solidFill>
              </a:rPr>
              <a:t>- </a:t>
            </a:r>
            <a:r>
              <a:rPr lang="ru-RU" sz="2400" dirty="0"/>
              <a:t>отсутствие дополнительной информации и подсказок</a:t>
            </a:r>
          </a:p>
          <a:p>
            <a:pPr>
              <a:buFontTx/>
              <a:buChar char="-"/>
            </a:pPr>
            <a:r>
              <a:rPr lang="ru-RU" sz="2400" dirty="0"/>
              <a:t>ограниченное количество попыток ответа на вопрос</a:t>
            </a:r>
          </a:p>
          <a:p>
            <a:pPr>
              <a:buFontTx/>
              <a:buChar char="-"/>
            </a:pPr>
            <a:r>
              <a:rPr lang="ru-RU" sz="2400" dirty="0"/>
              <a:t>ограниченное время выполнения задания</a:t>
            </a:r>
          </a:p>
          <a:p>
            <a:pPr>
              <a:buFontTx/>
              <a:buChar char="-"/>
            </a:pPr>
            <a:r>
              <a:rPr lang="ru-RU" sz="2400" dirty="0"/>
              <a:t>перемешивание вопросов и вариантов ответов</a:t>
            </a:r>
          </a:p>
          <a:p>
            <a:pPr>
              <a:buFontTx/>
              <a:buChar char="-"/>
            </a:pPr>
            <a:r>
              <a:rPr lang="ru-RU" sz="2400" dirty="0"/>
              <a:t>отсутствие реакции на ответ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059" y="333376"/>
            <a:ext cx="3382304" cy="375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50" y="3205162"/>
            <a:ext cx="3067050" cy="3482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403" y="4624389"/>
            <a:ext cx="3979331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378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0A04C-7553-491A-A58D-B9B95E1BF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kern="0" dirty="0">
                <a:solidFill>
                  <a:srgbClr val="FF0000"/>
                </a:solidFill>
              </a:rPr>
              <a:t>Назначение заданий и контроль </a:t>
            </a:r>
            <a:r>
              <a:rPr lang="ru-RU" sz="2800" kern="0">
                <a:solidFill>
                  <a:srgbClr val="FF0000"/>
                </a:solidFill>
              </a:rPr>
              <a:t>результатов их выполнения </a:t>
            </a:r>
            <a:endParaRPr lang="ru-RU" sz="2800" kern="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960258-FCBE-4C11-9FA3-72CD2E935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B30420-057D-444B-AD12-56E7E1467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3" y="964096"/>
            <a:ext cx="4154023" cy="37852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346BF5-049E-415F-801F-932887BCB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928" y="3114049"/>
            <a:ext cx="3829878" cy="37439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D0D5D5-E5C2-4C6F-A6C8-12ED40D28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4948" y="812731"/>
            <a:ext cx="4474249" cy="393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87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kern="0" dirty="0">
                <a:solidFill>
                  <a:srgbClr val="FF0000"/>
                </a:solidFill>
                <a:latin typeface="Futura PT Demi" panose="020B0702020204020303" pitchFamily="34" charset="0"/>
              </a:rPr>
              <a:t>Печатные и видеоматериалы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549" y="1352550"/>
            <a:ext cx="6791325" cy="4824413"/>
          </a:xfrm>
        </p:spPr>
        <p:txBody>
          <a:bodyPr/>
          <a:lstStyle/>
          <a:p>
            <a:r>
              <a:rPr lang="ru-RU" dirty="0"/>
              <a:t>Методические рекомендации по использованию в образовательных учреждениях</a:t>
            </a:r>
          </a:p>
          <a:p>
            <a:pPr marL="0" indent="0">
              <a:buNone/>
            </a:pPr>
            <a:r>
              <a:rPr lang="en-US" u="sng" dirty="0">
                <a:hlinkClick r:id="rId2"/>
              </a:rPr>
              <a:t>http://obrazovanie.1c.ru/books/guidelines/</a:t>
            </a:r>
            <a:r>
              <a:rPr lang="ru-RU" u="sng" dirty="0"/>
              <a:t> </a:t>
            </a:r>
            <a:r>
              <a:rPr lang="ru-RU" dirty="0"/>
              <a:t> </a:t>
            </a:r>
          </a:p>
          <a:p>
            <a:r>
              <a:rPr lang="ru-RU" dirty="0"/>
              <a:t>Видеозаписи обучающих вебинаров и мастер-классов</a:t>
            </a:r>
            <a:br>
              <a:rPr lang="ru-RU" dirty="0"/>
            </a:br>
            <a:r>
              <a:rPr lang="en-US" dirty="0">
                <a:hlinkClick r:id="rId3"/>
              </a:rPr>
              <a:t>http://obrazovanie.1c.ru/video/master-class-webinar/</a:t>
            </a:r>
            <a:r>
              <a:rPr lang="ru-RU" dirty="0"/>
              <a:t> </a:t>
            </a:r>
          </a:p>
          <a:p>
            <a:r>
              <a:rPr lang="ru-RU" dirty="0"/>
              <a:t>Готовые программы курсов повышения квалификации работников образования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241" y="149021"/>
            <a:ext cx="2854718" cy="404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B66275-07BA-4C26-9F9B-88E73270DC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7607" y="3309115"/>
            <a:ext cx="4369185" cy="322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143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9142</TotalTime>
  <Words>433</Words>
  <Application>Microsoft Office PowerPoint</Application>
  <PresentationFormat>Широкоэкранный</PresentationFormat>
  <Paragraphs>59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Futura PT Demi</vt:lpstr>
      <vt:lpstr>Тема Office</vt:lpstr>
      <vt:lpstr>Организация учебной деятельности в системе дистанционного обучения</vt:lpstr>
      <vt:lpstr>1С:Образование 5. Школа: основные возможности для дистанционного обучения</vt:lpstr>
      <vt:lpstr>Типы учебных материалов</vt:lpstr>
      <vt:lpstr>Обучающие задания</vt:lpstr>
      <vt:lpstr>Тренажеры</vt:lpstr>
      <vt:lpstr>Лабораторные и практические работы</vt:lpstr>
      <vt:lpstr>Контрольные тесты</vt:lpstr>
      <vt:lpstr>Назначение заданий и контроль результатов их выполнения </vt:lpstr>
      <vt:lpstr>Печатные и видеоматериалы</vt:lpstr>
      <vt:lpstr>Специализированный сайт программы «1С:Образование»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Кадыков Сергей Владимирович</dc:creator>
  <cp:lastModifiedBy>Tatyana Chernetskaya</cp:lastModifiedBy>
  <cp:revision>165</cp:revision>
  <dcterms:created xsi:type="dcterms:W3CDTF">2018-08-08T13:50:28Z</dcterms:created>
  <dcterms:modified xsi:type="dcterms:W3CDTF">2020-04-02T13:10:34Z</dcterms:modified>
</cp:coreProperties>
</file>